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1" r:id="rId5"/>
    <p:sldId id="262" r:id="rId6"/>
    <p:sldId id="258" r:id="rId7"/>
    <p:sldId id="267" r:id="rId8"/>
    <p:sldId id="269" r:id="rId9"/>
    <p:sldId id="282" r:id="rId10"/>
    <p:sldId id="270" r:id="rId11"/>
    <p:sldId id="271" r:id="rId12"/>
    <p:sldId id="287" r:id="rId13"/>
    <p:sldId id="272" r:id="rId14"/>
    <p:sldId id="263" r:id="rId15"/>
    <p:sldId id="264" r:id="rId16"/>
    <p:sldId id="265" r:id="rId17"/>
    <p:sldId id="281" r:id="rId18"/>
    <p:sldId id="273" r:id="rId19"/>
    <p:sldId id="266" r:id="rId20"/>
    <p:sldId id="274" r:id="rId21"/>
    <p:sldId id="275" r:id="rId22"/>
    <p:sldId id="276" r:id="rId23"/>
    <p:sldId id="277" r:id="rId24"/>
    <p:sldId id="279" r:id="rId25"/>
    <p:sldId id="280" r:id="rId26"/>
    <p:sldId id="291" r:id="rId27"/>
    <p:sldId id="278" r:id="rId28"/>
    <p:sldId id="294" r:id="rId29"/>
    <p:sldId id="295" r:id="rId30"/>
    <p:sldId id="283" r:id="rId31"/>
    <p:sldId id="290" r:id="rId32"/>
    <p:sldId id="284" r:id="rId33"/>
    <p:sldId id="288" r:id="rId34"/>
    <p:sldId id="285" r:id="rId35"/>
    <p:sldId id="292" r:id="rId36"/>
    <p:sldId id="293" r:id="rId37"/>
    <p:sldId id="289" r:id="rId38"/>
    <p:sldId id="28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9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4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889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332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55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944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18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75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1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5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3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77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6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0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0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ADC0-001D-4734-A09D-98B51E588386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6634E9C-6C07-4A21-8E6A-E064BAB9D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72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Classification_of_obesity#cite_note-1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2" y="1041935"/>
            <a:ext cx="8915399" cy="2262781"/>
          </a:xfrm>
        </p:spPr>
        <p:txBody>
          <a:bodyPr/>
          <a:lstStyle/>
          <a:p>
            <a:r>
              <a:rPr lang="kk-KZ" b="1">
                <a:solidFill>
                  <a:schemeClr val="accent1"/>
                </a:solidFill>
              </a:rPr>
              <a:t>Физикальный осмотр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kk-KZ" sz="3200" dirty="0"/>
              <a:t>Общие принципы</a:t>
            </a:r>
            <a:r>
              <a:rPr lang="en-US" sz="3200" dirty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703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ure 6. Age-adjusted mean waist circumference among adults in the National Health and Nutrition Examination Survey 1999-201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4" y="1923221"/>
            <a:ext cx="11608908" cy="39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1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waist-hip ratio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or </a:t>
            </a:r>
            <a:r>
              <a:rPr lang="en-US" b="1" dirty="0"/>
              <a:t>waist-to-hip ratio</a:t>
            </a:r>
            <a:r>
              <a:rPr lang="en-US" dirty="0"/>
              <a:t> (</a:t>
            </a:r>
            <a:r>
              <a:rPr lang="en-US" b="1" dirty="0"/>
              <a:t>WHR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7170" name="Picture 2" descr="Картинки по запросу waist-hip rat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2774" y="1737347"/>
            <a:ext cx="8070574" cy="48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8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973" y="174257"/>
            <a:ext cx="2920164" cy="6505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58" y="174257"/>
            <a:ext cx="2100664" cy="6539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97491" y="1116531"/>
            <a:ext cx="2473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Один и тот же скан женщины</a:t>
            </a:r>
          </a:p>
          <a:p>
            <a:endParaRPr lang="ru-RU" dirty="0"/>
          </a:p>
          <a:p>
            <a:r>
              <a:rPr lang="en-US" dirty="0"/>
              <a:t>113 </a:t>
            </a:r>
            <a:r>
              <a:rPr lang="ru-RU" dirty="0"/>
              <a:t>кг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55 </a:t>
            </a:r>
            <a:r>
              <a:rPr lang="ru-RU" dirty="0"/>
              <a:t>кг</a:t>
            </a:r>
            <a:r>
              <a:rPr lang="en-US" dirty="0"/>
              <a:t>. 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Обратите внимание на сердце, печени, желудок, кишечник, суставы и т.д.</a:t>
            </a:r>
          </a:p>
        </p:txBody>
      </p:sp>
    </p:spTree>
    <p:extLst>
      <p:ext uri="{BB962C8B-B14F-4D97-AF65-F5344CB8AC3E}">
        <p14:creationId xmlns:p14="http://schemas.microsoft.com/office/powerpoint/2010/main" val="341259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Потеря в весе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0565" y="1566672"/>
            <a:ext cx="4313864" cy="3777622"/>
          </a:xfrm>
        </p:spPr>
        <p:txBody>
          <a:bodyPr/>
          <a:lstStyle/>
          <a:p>
            <a:r>
              <a:rPr lang="ru-RU" dirty="0"/>
              <a:t>Кахексия</a:t>
            </a:r>
            <a:endParaRPr lang="en-US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артинки по запросу weight lo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weight lo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Картинки по запросу cachex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0" y="1664997"/>
            <a:ext cx="6358270" cy="42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88" y="2525977"/>
            <a:ext cx="3418149" cy="22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2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Лицо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733" y="1759226"/>
            <a:ext cx="6557902" cy="43433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600" dirty="0"/>
              <a:t>Форма</a:t>
            </a:r>
            <a:endParaRPr lang="en-US" sz="36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600" dirty="0"/>
              <a:t>Вид, очертание</a:t>
            </a:r>
            <a:endParaRPr lang="en-US" sz="36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600" dirty="0"/>
              <a:t>Характеристика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600" dirty="0"/>
              <a:t>Выражение лица</a:t>
            </a:r>
            <a:endParaRPr lang="en-US" sz="3600" dirty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3600" dirty="0"/>
              <a:t>Беспокойство</a:t>
            </a:r>
            <a:endParaRPr lang="en-US" sz="3600" dirty="0"/>
          </a:p>
          <a:p>
            <a:endParaRPr lang="en-US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21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Диагностические типы выражений лица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Acromegalic</a:t>
            </a:r>
            <a:endParaRPr lang="en-US" sz="2400" dirty="0"/>
          </a:p>
          <a:p>
            <a:r>
              <a:rPr lang="en-US" sz="2400" dirty="0"/>
              <a:t>Cushing’s syndrome</a:t>
            </a:r>
          </a:p>
          <a:p>
            <a:r>
              <a:rPr lang="en-US" sz="2400" dirty="0"/>
              <a:t>Down’ s</a:t>
            </a:r>
          </a:p>
          <a:p>
            <a:r>
              <a:rPr lang="en-US" sz="2400" dirty="0" err="1"/>
              <a:t>Mixoedema</a:t>
            </a:r>
            <a:endParaRPr lang="en-US" sz="2400" dirty="0"/>
          </a:p>
          <a:p>
            <a:r>
              <a:rPr lang="en-US" sz="2400" dirty="0"/>
              <a:t>Facies </a:t>
            </a:r>
            <a:r>
              <a:rPr lang="en-US" sz="2400" dirty="0" err="1"/>
              <a:t>Basedovica</a:t>
            </a:r>
            <a:endParaRPr lang="en-US" sz="2400" dirty="0"/>
          </a:p>
          <a:p>
            <a:r>
              <a:rPr lang="en-US" sz="2400" dirty="0" err="1"/>
              <a:t>Risus</a:t>
            </a:r>
            <a:r>
              <a:rPr lang="en-US" sz="2400" dirty="0"/>
              <a:t> </a:t>
            </a:r>
            <a:r>
              <a:rPr lang="en-US" sz="2400" dirty="0" err="1"/>
              <a:t>sardinicus</a:t>
            </a:r>
            <a:endParaRPr lang="en-US" sz="2400" dirty="0"/>
          </a:p>
          <a:p>
            <a:r>
              <a:rPr lang="en-US" sz="2400" dirty="0"/>
              <a:t>Hippocratic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Цианоз</a:t>
            </a:r>
            <a:endParaRPr lang="en-US" sz="2800" dirty="0"/>
          </a:p>
          <a:p>
            <a:r>
              <a:rPr lang="en-US" sz="2800" dirty="0"/>
              <a:t>Facies </a:t>
            </a:r>
            <a:r>
              <a:rPr lang="en-US" sz="2800" dirty="0" err="1"/>
              <a:t>febris</a:t>
            </a:r>
            <a:endParaRPr lang="en-US" sz="2800" dirty="0"/>
          </a:p>
          <a:p>
            <a:r>
              <a:rPr lang="en-US" sz="2800" dirty="0"/>
              <a:t>Facies </a:t>
            </a:r>
            <a:r>
              <a:rPr lang="en-US" sz="2800" dirty="0" err="1"/>
              <a:t>Corvisar</a:t>
            </a:r>
            <a:endParaRPr lang="en-US" sz="2800" dirty="0"/>
          </a:p>
          <a:p>
            <a:r>
              <a:rPr lang="en-US" sz="2800" dirty="0"/>
              <a:t>Facies </a:t>
            </a:r>
            <a:r>
              <a:rPr lang="en-US" sz="2800" dirty="0" err="1"/>
              <a:t>nephritica</a:t>
            </a:r>
            <a:endParaRPr lang="en-US" sz="2800" dirty="0"/>
          </a:p>
          <a:p>
            <a:r>
              <a:rPr lang="en-US" sz="2800" dirty="0"/>
              <a:t>Facies </a:t>
            </a:r>
            <a:r>
              <a:rPr lang="en-US" sz="2800" dirty="0" err="1"/>
              <a:t>mitralis</a:t>
            </a:r>
            <a:endParaRPr lang="en-US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255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 кожи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/>
              <a:t>Цианоз</a:t>
            </a:r>
            <a:r>
              <a:rPr lang="en-US" sz="2400" dirty="0"/>
              <a:t> – </a:t>
            </a:r>
            <a:r>
              <a:rPr lang="ru-RU" sz="2400" dirty="0"/>
              <a:t>центральный </a:t>
            </a:r>
            <a:r>
              <a:rPr lang="en-US" sz="2400" dirty="0"/>
              <a:t>/ </a:t>
            </a:r>
            <a:r>
              <a:rPr lang="ru-RU" sz="2400" dirty="0" err="1"/>
              <a:t>акроцианоз</a:t>
            </a:r>
            <a:endParaRPr lang="en-US" sz="2400" dirty="0"/>
          </a:p>
          <a:p>
            <a:r>
              <a:rPr lang="ru-RU" sz="2400" dirty="0"/>
              <a:t>Бледность</a:t>
            </a:r>
            <a:endParaRPr lang="en-US" sz="2400" dirty="0"/>
          </a:p>
          <a:p>
            <a:r>
              <a:rPr lang="ru-RU" sz="2400" dirty="0"/>
              <a:t>Гиперемия</a:t>
            </a:r>
            <a:endParaRPr lang="en-US" sz="2400" dirty="0"/>
          </a:p>
          <a:p>
            <a:r>
              <a:rPr lang="ru-RU" sz="2400" dirty="0"/>
              <a:t>Желтушность</a:t>
            </a:r>
            <a:r>
              <a:rPr lang="en-US" sz="2400" dirty="0"/>
              <a:t> - </a:t>
            </a:r>
            <a:r>
              <a:rPr lang="ru-RU" sz="2400" dirty="0" err="1"/>
              <a:t>иктеричность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800" dirty="0"/>
              <a:t>Пигментация</a:t>
            </a:r>
            <a:r>
              <a:rPr lang="en-US" sz="2800" dirty="0"/>
              <a:t> – </a:t>
            </a:r>
            <a:r>
              <a:rPr lang="ru-RU" sz="2800" dirty="0" err="1"/>
              <a:t>гипер</a:t>
            </a:r>
            <a:r>
              <a:rPr lang="en-US" sz="2800" dirty="0"/>
              <a:t>, </a:t>
            </a:r>
            <a:r>
              <a:rPr lang="ru-RU" sz="2800" dirty="0" err="1"/>
              <a:t>гипо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ru-RU" sz="2800" dirty="0"/>
              <a:t>Сыпь</a:t>
            </a:r>
            <a:r>
              <a:rPr lang="en-US" sz="2800" dirty="0"/>
              <a:t>=</a:t>
            </a:r>
            <a:r>
              <a:rPr lang="ru-RU" sz="2800" dirty="0"/>
              <a:t>Экзантема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11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Кожа</a:t>
            </a:r>
            <a:r>
              <a:rPr lang="en-US" dirty="0"/>
              <a:t> – </a:t>
            </a:r>
            <a:r>
              <a:rPr lang="ru-RU" dirty="0"/>
              <a:t>текстура</a:t>
            </a:r>
            <a:r>
              <a:rPr lang="en-US" dirty="0"/>
              <a:t>, </a:t>
            </a:r>
            <a:r>
              <a:rPr lang="kk-KZ" dirty="0"/>
              <a:t>тургор</a:t>
            </a:r>
            <a:r>
              <a:rPr lang="en-US" dirty="0"/>
              <a:t>, </a:t>
            </a:r>
            <a:r>
              <a:rPr lang="ru-RU" dirty="0"/>
              <a:t>упругость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k-KZ" sz="3200" dirty="0"/>
              <a:t>гладкая</a:t>
            </a:r>
            <a:endParaRPr lang="en-US" sz="3200" dirty="0"/>
          </a:p>
          <a:p>
            <a:r>
              <a:rPr lang="kk-KZ" sz="3200" dirty="0"/>
              <a:t>грубая</a:t>
            </a:r>
            <a:endParaRPr lang="en-US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kk-KZ" sz="4000" dirty="0"/>
              <a:t>сухая</a:t>
            </a:r>
            <a:endParaRPr lang="en-US" sz="4000" dirty="0"/>
          </a:p>
          <a:p>
            <a:r>
              <a:rPr lang="kk-KZ" sz="4000" dirty="0"/>
              <a:t>мокрая</a:t>
            </a:r>
            <a:endParaRPr lang="en-US" sz="4000" dirty="0"/>
          </a:p>
          <a:p>
            <a:r>
              <a:rPr lang="kk-KZ" sz="4000" dirty="0"/>
              <a:t>жирная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114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Сиптмоы дегидротации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артинки по запросу classical signs of dehyd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01" y="1788088"/>
            <a:ext cx="9275717" cy="44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7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525" y="368929"/>
            <a:ext cx="8911687" cy="1280890"/>
          </a:xfrm>
        </p:spPr>
        <p:txBody>
          <a:bodyPr/>
          <a:lstStyle/>
          <a:p>
            <a:r>
              <a:rPr lang="kk-KZ" dirty="0"/>
              <a:t>Ногти</a:t>
            </a:r>
            <a:endParaRPr lang="ru-RU" dirty="0"/>
          </a:p>
        </p:txBody>
      </p:sp>
      <p:pic>
        <p:nvPicPr>
          <p:cNvPr id="10244" name="Picture 4" descr="Картинки по запросу nail signs of systemic diseas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67" y="932413"/>
            <a:ext cx="7593065" cy="57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5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Как начать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2400" dirty="0"/>
              <a:t>Мыть</a:t>
            </a:r>
            <a:r>
              <a:rPr lang="ru-RU" sz="2400" dirty="0"/>
              <a:t> рук до и после, надевание перчаток подходящих перчаток</a:t>
            </a:r>
            <a:endParaRPr lang="en-US" sz="2400" dirty="0"/>
          </a:p>
          <a:p>
            <a:r>
              <a:rPr lang="ru-RU" sz="2400" dirty="0"/>
              <a:t>Представление себя и получения согласия пациента</a:t>
            </a:r>
            <a:endParaRPr lang="en-US" sz="2400" dirty="0"/>
          </a:p>
          <a:p>
            <a:r>
              <a:rPr lang="ru-RU" sz="2400" dirty="0"/>
              <a:t>Корректная расположение пациента</a:t>
            </a:r>
            <a:endParaRPr lang="en-US" sz="2400" dirty="0"/>
          </a:p>
          <a:p>
            <a:r>
              <a:rPr lang="ru-RU" sz="2400" dirty="0"/>
              <a:t>Размещение пациента так как необходимо</a:t>
            </a:r>
            <a:endParaRPr lang="en-US" sz="2400" dirty="0"/>
          </a:p>
          <a:p>
            <a:r>
              <a:rPr lang="ru-RU" sz="2400" dirty="0"/>
              <a:t>Расположение с правой стороны от постели больного</a:t>
            </a:r>
          </a:p>
        </p:txBody>
      </p:sp>
    </p:spTree>
    <p:extLst>
      <p:ext uri="{BB962C8B-B14F-4D97-AF65-F5344CB8AC3E}">
        <p14:creationId xmlns:p14="http://schemas.microsoft.com/office/powerpoint/2010/main" val="161987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и по запросу nail signs of systemic diseas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04" y="374904"/>
            <a:ext cx="9641608" cy="60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53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solidFill>
                  <a:schemeClr val="accent1"/>
                </a:solidFill>
              </a:rPr>
              <a:t>Жизненые признаки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k-KZ" sz="3200" dirty="0"/>
              <a:t>Температура терапи</a:t>
            </a:r>
            <a:endParaRPr lang="en-US" sz="3200" dirty="0"/>
          </a:p>
          <a:p>
            <a:endParaRPr lang="en-US" sz="3200" dirty="0"/>
          </a:p>
          <a:p>
            <a:r>
              <a:rPr lang="kk-KZ" sz="3200" dirty="0"/>
              <a:t>Пульс</a:t>
            </a:r>
            <a:endParaRPr lang="en-US" sz="3200" dirty="0"/>
          </a:p>
          <a:p>
            <a:endParaRPr lang="en-US" sz="3200" dirty="0"/>
          </a:p>
          <a:p>
            <a:r>
              <a:rPr lang="kk-KZ" sz="3200" dirty="0"/>
              <a:t>Артериальная давление</a:t>
            </a:r>
            <a:endParaRPr lang="en-US" sz="3200" dirty="0"/>
          </a:p>
          <a:p>
            <a:endParaRPr lang="en-US" sz="3200" dirty="0"/>
          </a:p>
          <a:p>
            <a:r>
              <a:rPr lang="kk-KZ" sz="3200" dirty="0"/>
              <a:t>Частота дыхательных движений</a:t>
            </a:r>
            <a:endParaRPr lang="en-US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924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solidFill>
                  <a:schemeClr val="accent1"/>
                </a:solidFill>
              </a:rPr>
              <a:t>Температура тела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208506"/>
              </p:ext>
            </p:extLst>
          </p:nvPr>
        </p:nvGraphicFramePr>
        <p:xfrm>
          <a:off x="2589213" y="2133600"/>
          <a:ext cx="8915400" cy="369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2123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800" dirty="0"/>
                        <a:t>Норма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Fever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23">
                <a:tc>
                  <a:txBody>
                    <a:bodyPr/>
                    <a:lstStyle/>
                    <a:p>
                      <a:r>
                        <a:rPr lang="kk-KZ" sz="2800" dirty="0"/>
                        <a:t>Ротовая полость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37,8</a:t>
                      </a:r>
                      <a:r>
                        <a:rPr lang="en-US" sz="2800" baseline="0" dirty="0"/>
                        <a:t> ˚C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&gt;37,3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˚C</a:t>
                      </a:r>
                      <a:endParaRPr lang="ru-RU" sz="4000" dirty="0">
                        <a:effectLst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123">
                <a:tc>
                  <a:txBody>
                    <a:bodyPr/>
                    <a:lstStyle/>
                    <a:p>
                      <a:r>
                        <a:rPr lang="kk-KZ" sz="2800" dirty="0"/>
                        <a:t>Подмышечная полость</a:t>
                      </a:r>
                      <a:r>
                        <a:rPr lang="ru-RU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36,4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˚C</a:t>
                      </a:r>
                      <a:endParaRPr lang="ru-RU" sz="2800" dirty="0">
                        <a:effectLst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&gt;36,9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˚C</a:t>
                      </a:r>
                      <a:endParaRPr lang="ru-RU" sz="2800" dirty="0">
                        <a:effectLst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123">
                <a:tc>
                  <a:txBody>
                    <a:bodyPr/>
                    <a:lstStyle/>
                    <a:p>
                      <a:r>
                        <a:rPr lang="kk-KZ" sz="2800" dirty="0"/>
                        <a:t>Ректальная полость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37,3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˚C</a:t>
                      </a:r>
                      <a:endParaRPr lang="ru-RU" sz="2800" dirty="0">
                        <a:effectLst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&gt;37,7</a:t>
                      </a:r>
                      <a:r>
                        <a:rPr lang="en-US" sz="2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˚C</a:t>
                      </a:r>
                      <a:endParaRPr lang="ru-RU" sz="2800" dirty="0">
                        <a:effectLst/>
                      </a:endParaRPr>
                    </a:p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65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Норма и уровни лихорадки тела </a:t>
            </a:r>
            <a:r>
              <a:rPr lang="en-US" dirty="0"/>
              <a:t>(</a:t>
            </a:r>
            <a:r>
              <a:rPr lang="ru-RU" dirty="0"/>
              <a:t>ректальная температура</a:t>
            </a:r>
            <a:r>
              <a:rPr lang="en-US" dirty="0"/>
              <a:t>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4356716"/>
              </p:ext>
            </p:extLst>
          </p:nvPr>
        </p:nvGraphicFramePr>
        <p:xfrm>
          <a:off x="2211572" y="2209163"/>
          <a:ext cx="9516141" cy="4559860"/>
        </p:xfrm>
        <a:graphic>
          <a:graphicData uri="http://schemas.openxmlformats.org/drawingml/2006/table">
            <a:tbl>
              <a:tblPr/>
              <a:tblGrid>
                <a:gridCol w="317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2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823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cap="all" dirty="0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BODY TEMPERATURE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cap="all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°C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cap="all">
                          <a:solidFill>
                            <a:srgbClr val="333333"/>
                          </a:solidFill>
                          <a:effectLst/>
                          <a:latin typeface="inherit"/>
                        </a:rPr>
                        <a:t>°F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7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794"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Норма</a:t>
                      </a:r>
                      <a:endParaRPr lang="en-US" sz="2400" dirty="0">
                        <a:effectLst/>
                        <a:latin typeface="inherit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37–38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>
                          <a:effectLst/>
                          <a:latin typeface="inherit"/>
                        </a:rPr>
                        <a:t>98.6–100.4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D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794"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Средний</a:t>
                      </a:r>
                      <a:r>
                        <a:rPr lang="en-US" sz="2400" dirty="0">
                          <a:effectLst/>
                          <a:latin typeface="inherit"/>
                        </a:rPr>
                        <a:t>/</a:t>
                      </a:r>
                      <a:r>
                        <a:rPr lang="ru-RU" sz="2400" dirty="0">
                          <a:effectLst/>
                          <a:latin typeface="inherit"/>
                        </a:rPr>
                        <a:t>низкий уровень лихорадки</a:t>
                      </a:r>
                      <a:endParaRPr lang="en-US" sz="2400" dirty="0">
                        <a:effectLst/>
                        <a:latin typeface="inherit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38.1–39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4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100.5–102.2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794"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Серьезный уровень лихорадки</a:t>
                      </a:r>
                      <a:endParaRPr lang="en-US" sz="2400" dirty="0">
                        <a:effectLst/>
                        <a:latin typeface="inherit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85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>
                          <a:effectLst/>
                          <a:latin typeface="inherit"/>
                        </a:rPr>
                        <a:t>39.1–40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B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102.2–104.0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F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6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794"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Высокий уровень</a:t>
                      </a:r>
                      <a:endParaRPr lang="en-US" sz="2400" dirty="0">
                        <a:effectLst/>
                        <a:latin typeface="inherit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C085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8B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85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>
                          <a:effectLst/>
                          <a:latin typeface="inherit"/>
                        </a:rPr>
                        <a:t>40.1–41.1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608B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86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B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104.1–106.0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E086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86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6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794"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 err="1">
                          <a:effectLst/>
                          <a:latin typeface="inherit"/>
                        </a:rPr>
                        <a:t>Гиперпирексия</a:t>
                      </a:r>
                      <a:endParaRPr lang="en-US" sz="2400" dirty="0">
                        <a:effectLst/>
                        <a:latin typeface="inherit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3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88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>
                          <a:effectLst/>
                          <a:latin typeface="inherit"/>
                        </a:rPr>
                        <a:t>&gt;41.1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8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2400" dirty="0">
                          <a:effectLst/>
                          <a:latin typeface="inherit"/>
                        </a:rPr>
                        <a:t>&gt;106.0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8A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778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7984" y="1408176"/>
            <a:ext cx="9346628" cy="450304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/>
                </a:solidFill>
              </a:rPr>
              <a:t>Заметный запах</a:t>
            </a:r>
            <a:endParaRPr lang="en-US" sz="2800" b="1" dirty="0">
              <a:solidFill>
                <a:schemeClr val="accent1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143"/>
              </p:ext>
            </p:extLst>
          </p:nvPr>
        </p:nvGraphicFramePr>
        <p:xfrm>
          <a:off x="2029968" y="1905000"/>
          <a:ext cx="8906256" cy="447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3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3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2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7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Запах гниющих яблок</a:t>
                      </a:r>
                      <a:endParaRPr lang="en-US" sz="2400" dirty="0"/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Болезненно-сладкий запах больных </a:t>
                      </a:r>
                      <a:r>
                        <a:rPr lang="ru-RU" sz="2400" dirty="0" err="1"/>
                        <a:t>кетоацидозом</a:t>
                      </a:r>
                      <a:r>
                        <a:rPr lang="ru-RU" sz="2400" dirty="0"/>
                        <a:t> - сахарным диабетом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222">
                <a:tc>
                  <a:txBody>
                    <a:bodyPr/>
                    <a:lstStyle/>
                    <a:p>
                      <a:r>
                        <a:rPr lang="ru-RU" sz="2400" dirty="0"/>
                        <a:t>Запах шоколада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Сладкий запах при острой печеночной недостаточности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222">
                <a:tc>
                  <a:txBody>
                    <a:bodyPr/>
                    <a:lstStyle/>
                    <a:p>
                      <a:r>
                        <a:rPr lang="ru-RU" sz="2400" dirty="0"/>
                        <a:t>Рыбное дыхание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Аммиачно-кремовый запах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222">
                <a:tc>
                  <a:txBody>
                    <a:bodyPr/>
                    <a:lstStyle/>
                    <a:p>
                      <a:r>
                        <a:rPr lang="ru-RU" sz="2400" dirty="0"/>
                        <a:t>Запах сигареты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Курящий пациент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382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624110"/>
            <a:ext cx="7171680" cy="58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0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85" y="1761424"/>
            <a:ext cx="10276334" cy="471637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27166" y="258566"/>
            <a:ext cx="8911687" cy="1280890"/>
          </a:xfrm>
        </p:spPr>
        <p:txBody>
          <a:bodyPr>
            <a:noAutofit/>
          </a:bodyPr>
          <a:lstStyle/>
          <a:p>
            <a:r>
              <a:rPr lang="ru-RU" sz="2800" dirty="0"/>
              <a:t>Какие симптомы (жалобы пациентов, объективные данные) вы можете выявить на каждой стадии лихорадки?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8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epomedicine.com/wp-content/uploads/2017/11/fever-patter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85" y="427874"/>
            <a:ext cx="7965205" cy="61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65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od pressure measurement - OSCE gu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47" y="238123"/>
            <a:ext cx="11940567" cy="65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0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od Pressure Measurement - Clinical Exami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24" y="140983"/>
            <a:ext cx="11950802" cy="65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Первое впечатление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/>
              <a:t>Что вы можете увидеть у пациента на первый взгляд</a:t>
            </a:r>
            <a:r>
              <a:rPr lang="en-US" sz="2800" dirty="0"/>
              <a:t>?</a:t>
            </a:r>
          </a:p>
          <a:p>
            <a:r>
              <a:rPr lang="ru-RU" sz="2800" dirty="0" err="1"/>
              <a:t>Габиутс</a:t>
            </a:r>
            <a:endParaRPr lang="en-US" sz="2800" dirty="0"/>
          </a:p>
          <a:p>
            <a:r>
              <a:rPr lang="ru-RU" sz="2800" dirty="0"/>
              <a:t>Уровень сознания</a:t>
            </a:r>
          </a:p>
          <a:p>
            <a:r>
              <a:rPr lang="ru-RU" sz="2800" dirty="0"/>
              <a:t>Позиция, походка пациента</a:t>
            </a:r>
            <a:endParaRPr lang="en-US" sz="2800" dirty="0"/>
          </a:p>
          <a:p>
            <a:r>
              <a:rPr lang="ru-RU" sz="2800" dirty="0"/>
              <a:t>Тип конституции тела</a:t>
            </a:r>
            <a:endParaRPr lang="en-US" sz="2800" dirty="0"/>
          </a:p>
          <a:p>
            <a:r>
              <a:rPr lang="ru-RU" sz="2800" dirty="0"/>
              <a:t>Жизненные признаки</a:t>
            </a:r>
            <a:endParaRPr lang="en-US" sz="2800" dirty="0"/>
          </a:p>
          <a:p>
            <a:r>
              <a:rPr lang="ru-RU" sz="2800" dirty="0"/>
              <a:t>Тип питания</a:t>
            </a:r>
            <a:endParaRPr lang="en-US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23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accent1"/>
                </a:solidFill>
              </a:rPr>
              <a:t>Лимфотические</a:t>
            </a:r>
            <a:r>
              <a:rPr lang="ru-RU" b="1" dirty="0">
                <a:solidFill>
                  <a:schemeClr val="accent1"/>
                </a:solidFill>
              </a:rPr>
              <a:t> узлы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580" y="359664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376002"/>
              </p:ext>
            </p:extLst>
          </p:nvPr>
        </p:nvGraphicFramePr>
        <p:xfrm>
          <a:off x="1752866" y="1597794"/>
          <a:ext cx="9511114" cy="497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2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647">
                <a:tc>
                  <a:txBody>
                    <a:bodyPr/>
                    <a:lstStyle/>
                    <a:p>
                      <a:r>
                        <a:rPr lang="ru-RU" dirty="0"/>
                        <a:t>Локализация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95">
                <a:tc>
                  <a:txBody>
                    <a:bodyPr/>
                    <a:lstStyle/>
                    <a:p>
                      <a:r>
                        <a:rPr lang="ru-RU" sz="2000" b="1" dirty="0"/>
                        <a:t>Размер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Normal nodes in adults are &lt;0.5 cm in diameter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95">
                <a:tc>
                  <a:txBody>
                    <a:bodyPr/>
                    <a:lstStyle/>
                    <a:p>
                      <a:r>
                        <a:rPr lang="ru-RU" sz="2000" b="1" dirty="0"/>
                        <a:t>Расположение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Лимфатические узлы, прикрепленные к глубоким структурам или коже, указывают на злокачественность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0588">
                <a:tc>
                  <a:txBody>
                    <a:bodyPr/>
                    <a:lstStyle/>
                    <a:p>
                      <a:r>
                        <a:rPr lang="ru-RU" sz="2000" b="1" dirty="0"/>
                        <a:t>Консистенция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Нормальные узлы кажутся мягкими </a:t>
                      </a:r>
                    </a:p>
                    <a:p>
                      <a:endParaRPr lang="ru-RU" sz="2000" dirty="0"/>
                    </a:p>
                    <a:p>
                      <a:r>
                        <a:rPr lang="ru-RU" sz="2000" dirty="0"/>
                        <a:t>при болезни </a:t>
                      </a:r>
                      <a:r>
                        <a:rPr lang="ru-RU" sz="2000" dirty="0" err="1"/>
                        <a:t>Ходжкина</a:t>
                      </a:r>
                      <a:r>
                        <a:rPr lang="ru-RU" sz="2000" dirty="0"/>
                        <a:t> они обычно «резиновые», при туберкулезе они могут быть «спутанными», а при метастатическом раке они чувствуют себя твердыми.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6618">
                <a:tc>
                  <a:txBody>
                    <a:bodyPr/>
                    <a:lstStyle/>
                    <a:p>
                      <a:r>
                        <a:rPr lang="ru-RU" sz="2000" b="1" dirty="0"/>
                        <a:t>Упругость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Острая вирусная или бактериальная инфекция, включая инфекционный мононуклеоз, зубной сепсис и тонзиллит, вызывает болезненные, увеличенные в разной степени лимфатические узлы.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92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795" y="177601"/>
            <a:ext cx="8672363" cy="5637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2804" y="5909913"/>
            <a:ext cx="846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Calor</a:t>
            </a:r>
            <a:r>
              <a:rPr lang="en-US" b="1" dirty="0"/>
              <a:t>                </a:t>
            </a:r>
            <a:r>
              <a:rPr lang="en-US" b="1" dirty="0" err="1"/>
              <a:t>Rubor</a:t>
            </a:r>
            <a:r>
              <a:rPr lang="en-US" b="1" dirty="0"/>
              <a:t>                   Tumor                  Dolor              </a:t>
            </a:r>
            <a:r>
              <a:rPr lang="en-US" b="1" dirty="0" err="1"/>
              <a:t>Functio</a:t>
            </a:r>
            <a:r>
              <a:rPr lang="en-US" b="1" dirty="0"/>
              <a:t> </a:t>
            </a:r>
            <a:r>
              <a:rPr lang="en-US" b="1" dirty="0" err="1"/>
              <a:t>laesa</a:t>
            </a:r>
            <a:r>
              <a:rPr lang="en-US" b="1" dirty="0"/>
              <a:t>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8219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53" y="259881"/>
            <a:ext cx="9426973" cy="66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4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593" y="160044"/>
            <a:ext cx="4331369" cy="65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3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37" y="403167"/>
            <a:ext cx="6000802" cy="6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17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amination of the Lymph Nodes - Clinical Exami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197" y="129486"/>
            <a:ext cx="11731606" cy="65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ymphoreticular Examination - OSCE Guide (lymph node, spleen and liver examinat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37" y="125177"/>
            <a:ext cx="11746926" cy="660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462" y="420303"/>
            <a:ext cx="5623650" cy="61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7" y="628650"/>
            <a:ext cx="80105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Уровень сознания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452540"/>
              </p:ext>
            </p:extLst>
          </p:nvPr>
        </p:nvGraphicFramePr>
        <p:xfrm>
          <a:off x="2117559" y="1710644"/>
          <a:ext cx="8162222" cy="566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62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3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Обнубиляция</a:t>
                      </a: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(«туманность сознания» - оглушение)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Сонливость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Ступор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Сопар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Кома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81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Позиция пациента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Активная</a:t>
            </a:r>
            <a:endParaRPr lang="en-US" sz="3600" dirty="0"/>
          </a:p>
          <a:p>
            <a:endParaRPr lang="en-US" sz="3600" dirty="0"/>
          </a:p>
          <a:p>
            <a:r>
              <a:rPr lang="ru-RU" sz="3600" dirty="0"/>
              <a:t>Пассивная</a:t>
            </a:r>
            <a:endParaRPr lang="en-US" sz="3600" dirty="0"/>
          </a:p>
          <a:p>
            <a:endParaRPr lang="en-US" sz="3600" dirty="0"/>
          </a:p>
          <a:p>
            <a:r>
              <a:rPr lang="ru-RU" sz="3600" dirty="0"/>
              <a:t>Вынужденное</a:t>
            </a:r>
          </a:p>
        </p:txBody>
      </p:sp>
    </p:spTree>
    <p:extLst>
      <p:ext uri="{BB962C8B-B14F-4D97-AF65-F5344CB8AC3E}">
        <p14:creationId xmlns:p14="http://schemas.microsoft.com/office/powerpoint/2010/main" val="419472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464" y="327258"/>
            <a:ext cx="9096302" cy="53973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2155" y="6021427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Normostenic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91197" y="6021427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Asthenic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75406" y="6021427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Hypersthenic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5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Избыточный вес и ожирение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528194"/>
              </p:ext>
            </p:extLst>
          </p:nvPr>
        </p:nvGraphicFramePr>
        <p:xfrm>
          <a:off x="2281187" y="1904998"/>
          <a:ext cx="9490510" cy="3918285"/>
        </p:xfrm>
        <a:graphic>
          <a:graphicData uri="http://schemas.openxmlformats.org/drawingml/2006/table">
            <a:tbl>
              <a:tblPr/>
              <a:tblGrid>
                <a:gridCol w="4745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5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75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</a:rPr>
                        <a:t>BMI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effectLst/>
                        </a:rPr>
                        <a:t>Classification</a:t>
                      </a:r>
                      <a:r>
                        <a:rPr lang="en-US" sz="2400" b="1" i="0" u="none" strike="noStrike" baseline="3000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[16]</a:t>
                      </a:r>
                      <a:endParaRPr lang="en-US" sz="2400" b="1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>
                          <a:effectLst/>
                        </a:rPr>
                        <a:t>&lt; 18.5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Ниже нормального веса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 dirty="0">
                          <a:effectLst/>
                        </a:rPr>
                        <a:t>18.5–24.9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Нормальный вес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 dirty="0">
                          <a:effectLst/>
                        </a:rPr>
                        <a:t>25.0–29.9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Избыточный вес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>
                          <a:effectLst/>
                        </a:rPr>
                        <a:t>30.0–34.9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Ожирение </a:t>
                      </a:r>
                      <a:r>
                        <a:rPr lang="en-US" sz="2400" b="1" dirty="0"/>
                        <a:t>I </a:t>
                      </a:r>
                      <a:r>
                        <a:rPr lang="ru-RU" sz="2400" b="1" dirty="0"/>
                        <a:t>степени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>
                          <a:effectLst/>
                        </a:rPr>
                        <a:t>35.0–39.9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Ожирение </a:t>
                      </a:r>
                      <a:r>
                        <a:rPr lang="en-US" sz="2400" b="1" dirty="0"/>
                        <a:t>II </a:t>
                      </a:r>
                      <a:r>
                        <a:rPr lang="ru-RU" sz="2400" b="1" dirty="0"/>
                        <a:t>степени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755">
                <a:tc>
                  <a:txBody>
                    <a:bodyPr/>
                    <a:lstStyle/>
                    <a:p>
                      <a:r>
                        <a:rPr lang="ru-RU" sz="2400" b="1">
                          <a:effectLst/>
                        </a:rPr>
                        <a:t>≥ 40.0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/>
                        <a:t>Ожирение </a:t>
                      </a:r>
                      <a:r>
                        <a:rPr lang="en-US" sz="2400" b="1" dirty="0"/>
                        <a:t>III </a:t>
                      </a:r>
                      <a:r>
                        <a:rPr lang="ru-RU" sz="2400" b="1" dirty="0"/>
                        <a:t>степени</a:t>
                      </a:r>
                      <a:endParaRPr lang="en-US" sz="24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027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1. Trends in obesity prevalence among adults aged 20 and over (age adjusted) and youth aged 2–19 years: United States, 1999–2000 through 2015–2016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93" y="118460"/>
            <a:ext cx="9200180" cy="646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9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Обхват талии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239713"/>
              </p:ext>
            </p:extLst>
          </p:nvPr>
        </p:nvGraphicFramePr>
        <p:xfrm>
          <a:off x="2368296" y="1783080"/>
          <a:ext cx="8613648" cy="4213550"/>
        </p:xfrm>
        <a:graphic>
          <a:graphicData uri="http://schemas.openxmlformats.org/drawingml/2006/table">
            <a:tbl>
              <a:tblPr/>
              <a:tblGrid>
                <a:gridCol w="4241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2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544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</a:t>
                      </a:r>
                      <a:endParaRPr lang="en-US" sz="24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Избыточное </a:t>
                      </a:r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висцеральное</a:t>
                      </a:r>
                      <a:r>
                        <a:rPr lang="en-US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2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ожирение</a:t>
                      </a:r>
                      <a:endParaRPr lang="en-US" sz="24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58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Мужчины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≤40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дюймов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(≤ 102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endParaRPr lang="ru-RU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&gt;40 (&gt; 102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8950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Женщины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≤ 35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дюймов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(≤ 88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&gt; 35 (&gt; 88 </a:t>
                      </a: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707" marR="68707" marT="34290" marB="3429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50638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483</TotalTime>
  <Words>487</Words>
  <Application>Microsoft Office PowerPoint</Application>
  <PresentationFormat>Широкоэкранный</PresentationFormat>
  <Paragraphs>164</Paragraphs>
  <Slides>38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inherit</vt:lpstr>
      <vt:lpstr>Arial</vt:lpstr>
      <vt:lpstr>Century Gothic</vt:lpstr>
      <vt:lpstr>Times New Roman</vt:lpstr>
      <vt:lpstr>Wingdings 3</vt:lpstr>
      <vt:lpstr>Легкий дым</vt:lpstr>
      <vt:lpstr>Физикальный осмотр</vt:lpstr>
      <vt:lpstr>Как начать</vt:lpstr>
      <vt:lpstr>Первое впечатление</vt:lpstr>
      <vt:lpstr>Уровень сознания</vt:lpstr>
      <vt:lpstr>Позиция пациента</vt:lpstr>
      <vt:lpstr>Презентация PowerPoint</vt:lpstr>
      <vt:lpstr>Избыточный вес и ожирение</vt:lpstr>
      <vt:lpstr>Презентация PowerPoint</vt:lpstr>
      <vt:lpstr>Обхват талии</vt:lpstr>
      <vt:lpstr>Презентация PowerPoint</vt:lpstr>
      <vt:lpstr>The waist-hip ratio  or waist-to-hip ratio (WHR) </vt:lpstr>
      <vt:lpstr>Презентация PowerPoint</vt:lpstr>
      <vt:lpstr>Потеря в весе</vt:lpstr>
      <vt:lpstr>Лицо</vt:lpstr>
      <vt:lpstr>Диагностические типы выражений лица</vt:lpstr>
      <vt:lpstr>Цвет кожи</vt:lpstr>
      <vt:lpstr>Кожа – текстура, тургор, упругость  </vt:lpstr>
      <vt:lpstr>Сиптмоы дегидротации</vt:lpstr>
      <vt:lpstr>Ногти</vt:lpstr>
      <vt:lpstr>Презентация PowerPoint</vt:lpstr>
      <vt:lpstr>Жизненые признаки</vt:lpstr>
      <vt:lpstr>Температура тела</vt:lpstr>
      <vt:lpstr>Норма и уровни лихорадки тела (ректальная температура)</vt:lpstr>
      <vt:lpstr>Запах</vt:lpstr>
      <vt:lpstr>Презентация PowerPoint</vt:lpstr>
      <vt:lpstr>Какие симптомы (жалобы пациентов, объективные данные) вы можете выявить на каждой стадии лихорадки? </vt:lpstr>
      <vt:lpstr>Презентация PowerPoint</vt:lpstr>
      <vt:lpstr>Презентация PowerPoint</vt:lpstr>
      <vt:lpstr>Презентация PowerPoint</vt:lpstr>
      <vt:lpstr>Лимфотические узлы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examination</dc:title>
  <dc:creator>Gaukhar Kurmanova</dc:creator>
  <cp:lastModifiedBy>Pro 100</cp:lastModifiedBy>
  <cp:revision>38</cp:revision>
  <dcterms:created xsi:type="dcterms:W3CDTF">2020-01-15T16:49:32Z</dcterms:created>
  <dcterms:modified xsi:type="dcterms:W3CDTF">2021-08-30T10:07:02Z</dcterms:modified>
</cp:coreProperties>
</file>